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61" r:id="rId7"/>
    <p:sldId id="262" r:id="rId8"/>
    <p:sldId id="259" r:id="rId9"/>
    <p:sldId id="264" r:id="rId10"/>
    <p:sldId id="272" r:id="rId11"/>
    <p:sldId id="269" r:id="rId12"/>
    <p:sldId id="273" r:id="rId13"/>
    <p:sldId id="267" r:id="rId14"/>
    <p:sldId id="271" r:id="rId15"/>
    <p:sldId id="270" r:id="rId16"/>
    <p:sldId id="268" r:id="rId17"/>
    <p:sldId id="277" r:id="rId18"/>
    <p:sldId id="276" r:id="rId19"/>
    <p:sldId id="275" r:id="rId20"/>
    <p:sldId id="274" r:id="rId21"/>
    <p:sldId id="266" r:id="rId22"/>
    <p:sldId id="278" r:id="rId23"/>
    <p:sldId id="265" r:id="rId24"/>
  </p:sldIdLst>
  <p:sldSz cx="9144000" cy="6858000" type="screen4x3"/>
  <p:notesSz cx="6858000" cy="9144000"/>
  <p:embeddedFontLs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Medium" panose="02000000000000000000" pitchFamily="2" charset="0"/>
      <p:regular r:id="rId30"/>
      <p:italic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bbers, Anne M" initials="AE" lastIdx="1" clrIdx="0"/>
  <p:cmAuthor id="1" name="Bernier, Heather A" initials="BHA" lastIdx="2" clrIdx="1"/>
  <p:cmAuthor id="2" name="Morris, Nathan A" initials="NAM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DBC64"/>
    <a:srgbClr val="93C94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53" autoAdjust="0"/>
    <p:restoredTop sz="96727" autoAdjust="0"/>
  </p:normalViewPr>
  <p:slideViewPr>
    <p:cSldViewPr>
      <p:cViewPr>
        <p:scale>
          <a:sx n="96" d="100"/>
          <a:sy n="96" d="100"/>
        </p:scale>
        <p:origin x="858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F5ED6-3BAD-42A4-BA2D-2D0D6F951E8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796E7-57C5-4C5A-A26A-02559B1D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Title should state plan name phase of the planning process (DRMP/DEIS; PRMP/FEIS or ROD)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*** Replace</a:t>
            </a:r>
            <a:r>
              <a:rPr lang="en-US" baseline="0" dirty="0"/>
              <a:t> title page photo with a map of the planning area (include color legend for the map)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84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99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55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22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03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59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09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73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61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4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1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6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local counties</a:t>
            </a:r>
            <a:r>
              <a:rPr lang="en-US" baseline="0" dirty="0"/>
              <a:t> and state gov’t, then list others. Talk about (don’t write) what was important in scoping/public comments. Identify cooperating agencies. Identify if they were favorable to the preferred alt.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24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66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796E7-57C5-4C5A-A26A-02559B1D08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06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5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8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74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796E7-57C5-4C5A-A26A-02559B1D08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9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27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16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29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9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5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14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6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61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973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045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605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8E0C5-8ADB-48E2-85A7-B0CB1A219377}" type="datetimeFigureOut">
              <a:rPr lang="en-CA" smtClean="0"/>
              <a:t>2024-09-24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1C94-9C37-4FF0-8CA6-2433032864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38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7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075383"/>
            <a:ext cx="871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NV IM 2024-019</a:t>
            </a:r>
            <a:endParaRPr lang="en-CA" sz="4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06084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Supporting Text</a:t>
            </a:r>
            <a:endParaRPr lang="en-CA" sz="20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971841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Updated Project Management Process for All External Bureau of Land Management,</a:t>
            </a:r>
            <a:r>
              <a:rPr lang="en-US" sz="1800" i="1" spc="-4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spc="-5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Nevada </a:t>
            </a:r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National Environmental Policy Act Projects</a:t>
            </a:r>
            <a:endParaRPr lang="en-C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0" b="14190"/>
          <a:stretch/>
        </p:blipFill>
        <p:spPr>
          <a:xfrm>
            <a:off x="0" y="2026608"/>
            <a:ext cx="9144000" cy="4797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288" y="870167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99CC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288" y="1889649"/>
            <a:ext cx="8712000" cy="61200"/>
          </a:xfrm>
          <a:prstGeom prst="rect">
            <a:avLst/>
          </a:prstGeom>
          <a:solidFill>
            <a:srgbClr val="ADB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861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C1A88F-2FA9-0153-BC0B-E00A81380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20688"/>
            <a:ext cx="8496944" cy="59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FF5DCFE-04CC-802B-1832-94F75A1C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496944" cy="3043386"/>
          </a:xfrm>
          <a:prstGeom prst="rect">
            <a:avLst/>
          </a:prstGeom>
        </p:spPr>
      </p:pic>
      <p:pic>
        <p:nvPicPr>
          <p:cNvPr id="6" name="Picture 5" descr="A person fishing in a river&#10;&#10;Description automatically generated">
            <a:extLst>
              <a:ext uri="{FF2B5EF4-FFF2-40B4-BE49-F238E27FC236}">
                <a16:creationId xmlns:a16="http://schemas.microsoft.com/office/drawing/2014/main" id="{AAA814F0-8DAF-289E-F266-D743822F9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365104"/>
            <a:ext cx="5623732" cy="178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8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C9330-F35E-6FB8-2AEB-07A7C904D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620688"/>
            <a:ext cx="871296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38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3739D5E-6919-581D-F761-11E09F83D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7" y="908720"/>
            <a:ext cx="85689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4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BF164907-35A3-6285-8476-D19C54345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4096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36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5242EB5-1DEF-1A35-E628-236715870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568952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8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0BE9DBA3-509C-C5F0-3777-7FB72F606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4996"/>
            <a:ext cx="8496944" cy="54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5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D90C4266-E07D-B2B0-AD6D-BDD56AB3B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8258"/>
            <a:ext cx="8496944" cy="59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93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C477325-19B8-2B61-1E40-A22FDED1C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96944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03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DE60D2D-4046-8BAD-3E97-24B82619C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468642" cy="2152950"/>
          </a:xfrm>
          <a:prstGeom prst="rect">
            <a:avLst/>
          </a:prstGeom>
        </p:spPr>
      </p:pic>
      <p:pic>
        <p:nvPicPr>
          <p:cNvPr id="6" name="Picture 5" descr="A cover of a book&#10;&#10;Description automatically generated">
            <a:extLst>
              <a:ext uri="{FF2B5EF4-FFF2-40B4-BE49-F238E27FC236}">
                <a16:creationId xmlns:a16="http://schemas.microsoft.com/office/drawing/2014/main" id="{E642C12A-AD8E-DD8F-BC4F-601DD12DC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32841"/>
            <a:ext cx="2372698" cy="3057800"/>
          </a:xfrm>
          <a:prstGeom prst="rect">
            <a:avLst/>
          </a:prstGeom>
        </p:spPr>
      </p:pic>
      <p:pic>
        <p:nvPicPr>
          <p:cNvPr id="8" name="Picture 7" descr="A document with a picture of a desert landscape&#10;&#10;Description automatically generated">
            <a:extLst>
              <a:ext uri="{FF2B5EF4-FFF2-40B4-BE49-F238E27FC236}">
                <a16:creationId xmlns:a16="http://schemas.microsoft.com/office/drawing/2014/main" id="{E3FACD41-25AB-F011-579A-D83D2B739E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374" y="3430555"/>
            <a:ext cx="2372698" cy="3082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document with a green and black border&#10;&#10;Description automatically generated">
            <a:extLst>
              <a:ext uri="{FF2B5EF4-FFF2-40B4-BE49-F238E27FC236}">
                <a16:creationId xmlns:a16="http://schemas.microsoft.com/office/drawing/2014/main" id="{6A673691-BFEF-FB12-801E-BF0FDFF6F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38" y="3401345"/>
            <a:ext cx="2425609" cy="3137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62068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Background</a:t>
            </a:r>
            <a:endParaRPr lang="en-CA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F08DA-A7CB-66E9-CDFB-B8FF8C2E6C3E}"/>
              </a:ext>
            </a:extLst>
          </p:cNvPr>
          <p:cNvSpPr txBox="1"/>
          <p:nvPr/>
        </p:nvSpPr>
        <p:spPr>
          <a:xfrm>
            <a:off x="71500" y="1279032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previous years, BLM NV initiated the NEPA process prior to collecting baseline data and refining applications, plans of operation, or plans of development.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method resulted in lengthy NEPA analyses often lasting years.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response, BLM NV created efficiencies in by implementing a robust “pre-NEPA” process.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Since BLM NV implemented this process in NV IM 2023-003 Change 1, project outcomes improved and NEPA timelines shortened.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 time, BLM NV further improved, refined, and clarified its process which is published in this updated Instruction Memorandum (BLM NV IM 2024-019).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 descr="A blue sign with red and white text&#10;&#10;Description automatically generated">
            <a:extLst>
              <a:ext uri="{FF2B5EF4-FFF2-40B4-BE49-F238E27FC236}">
                <a16:creationId xmlns:a16="http://schemas.microsoft.com/office/drawing/2014/main" id="{4350F14E-EB4E-BA8B-F2B1-C164A2BD93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/>
          <a:stretch/>
        </p:blipFill>
        <p:spPr>
          <a:xfrm>
            <a:off x="1979712" y="4005064"/>
            <a:ext cx="5040560" cy="27122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8976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8B7E40-E941-64C1-F783-6FEA716F7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548680"/>
            <a:ext cx="9144000" cy="6309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1340768"/>
            <a:ext cx="565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Questions/Discussion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56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704" y="54868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The BLM NV Process</a:t>
            </a:r>
            <a:endParaRPr lang="en-CA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712" y="1148112"/>
            <a:ext cx="8742584" cy="15696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Hallmark is robust </a:t>
            </a:r>
            <a:r>
              <a:rPr lang="en-US" sz="1600" i="1" dirty="0">
                <a:latin typeface="Roboto" panose="02000000000000000000" pitchFamily="2" charset="0"/>
                <a:ea typeface="Roboto" panose="02000000000000000000" pitchFamily="2" charset="0"/>
              </a:rPr>
              <a:t>pre-NEPA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work prior to initiating the official NEPA process: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Collection of baseline data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Refinement of applications, plans of operation/development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Drafting of Supplemental Information Report (SIR) and Supplemental Environmental Reports (SERs)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Drafting Biological Assessment (if practicable)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FCFC9-C563-899C-B8DA-AEFCA07BA229}"/>
              </a:ext>
            </a:extLst>
          </p:cNvPr>
          <p:cNvSpPr txBox="1"/>
          <p:nvPr/>
        </p:nvSpPr>
        <p:spPr>
          <a:xfrm>
            <a:off x="236712" y="2820598"/>
            <a:ext cx="40614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Challenges:</a:t>
            </a:r>
          </a:p>
          <a:p>
            <a:pPr marL="118872" indent="-118872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Multiple triggers starting the NEPA clock</a:t>
            </a:r>
          </a:p>
          <a:p>
            <a:pPr marL="118872" indent="-118872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Language nuances “proposed plan” &amp; “received” vs “accept”</a:t>
            </a:r>
          </a:p>
          <a:p>
            <a:pPr marL="118872" indent="-118872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Educating proponents of the advantages of the process</a:t>
            </a:r>
          </a:p>
          <a:p>
            <a:pPr marL="118872" indent="-118872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Familiarizing stakeholders with the pre-NEPA process</a:t>
            </a:r>
            <a:endParaRPr lang="en-US" sz="16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C4DB5-6195-5F1A-9737-0E2EA05ECA12}"/>
              </a:ext>
            </a:extLst>
          </p:cNvPr>
          <p:cNvSpPr txBox="1"/>
          <p:nvPr/>
        </p:nvSpPr>
        <p:spPr>
          <a:xfrm>
            <a:off x="255231" y="5088086"/>
            <a:ext cx="406140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Advantages of robust pre-NEPA:</a:t>
            </a:r>
          </a:p>
          <a:p>
            <a:pPr marL="118872" indent="-118872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Shorter NEPA time.</a:t>
            </a:r>
          </a:p>
          <a:p>
            <a:pPr marL="118872" indent="-118872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Fewer “go backs” during or after NEPA.</a:t>
            </a:r>
          </a:p>
          <a:p>
            <a:pPr marL="118872" indent="-118872"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Better meets spirit and intent of NEPA.</a:t>
            </a:r>
            <a:endParaRPr lang="en-US" sz="16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ED049-2346-BB09-E18E-0449DB867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40968"/>
            <a:ext cx="4536505" cy="30243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655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804" y="203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 Highlights</a:t>
            </a:r>
            <a:endParaRPr lang="en-CA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F03C12-335E-56CC-54C6-4C961F00D2B2}"/>
              </a:ext>
            </a:extLst>
          </p:cNvPr>
          <p:cNvSpPr txBox="1"/>
          <p:nvPr/>
        </p:nvSpPr>
        <p:spPr>
          <a:xfrm>
            <a:off x="262917" y="1105174"/>
            <a:ext cx="5531994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Project proponent submits </a:t>
            </a:r>
            <a:r>
              <a:rPr lang="en-US" sz="14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draft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application (APP), plan of operation (POO), or plan of development (POD).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AO begins pre-NEPA within 90 days of accepting a </a:t>
            </a:r>
            <a:r>
              <a:rPr lang="en-US" sz="14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draft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APP/POO/POD.</a:t>
            </a:r>
            <a:endParaRPr lang="en-US" sz="1400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Conduct pre-NEPA kick off meeting with affected parties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Baseline Needs Assessment Form (BNAF) completed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Recovery Agreement signed</a:t>
            </a:r>
            <a:endParaRPr lang="en-US" sz="1400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Proponent begins c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ollection of baseline data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1600" b="0" i="1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71F66-10C6-5CC3-8262-09A55D625FA9}"/>
              </a:ext>
            </a:extLst>
          </p:cNvPr>
          <p:cNvSpPr txBox="1"/>
          <p:nvPr/>
        </p:nvSpPr>
        <p:spPr>
          <a:xfrm>
            <a:off x="262916" y="3346147"/>
            <a:ext cx="5389204" cy="2462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baseline studies are complete then…</a:t>
            </a:r>
            <a:endParaRPr lang="en-US" sz="1400" b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Drafting of Supplemental Information Report (SIR) and Supplemental Environmental Reports (SERs) begin.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BLM/USFWS enter into formal consultation agreement.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BLM enters into formal Cooperating Agency (CA) agreements (with MOUs).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Proponent r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efines APP/POO/POD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APP/POO/POD for finalization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Begin drafting Biological Assessment (BA), if practicable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Conduct In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itial Action Notice (IAN) briefing with HQ.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Prepare Notice of Intent (NOI)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383EF-EBB8-449B-B0BA-02A018BF74ED}"/>
              </a:ext>
            </a:extLst>
          </p:cNvPr>
          <p:cNvSpPr txBox="1"/>
          <p:nvPr/>
        </p:nvSpPr>
        <p:spPr>
          <a:xfrm>
            <a:off x="262916" y="6167045"/>
            <a:ext cx="538920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Publish NOI to Federal Register (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NV IM 2024-020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BLM accepts APP/POO/POD as </a:t>
            </a:r>
            <a:r>
              <a:rPr lang="en-US" sz="1400" i="1" dirty="0">
                <a:solidFill>
                  <a:srgbClr val="00000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complete</a:t>
            </a:r>
            <a:r>
              <a:rPr lang="en-US" sz="14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1400" b="0" i="0" u="none" strike="noStrike" baseline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3DEB9-3352-30EA-0AC3-15C1424EC425}"/>
              </a:ext>
            </a:extLst>
          </p:cNvPr>
          <p:cNvSpPr txBox="1"/>
          <p:nvPr/>
        </p:nvSpPr>
        <p:spPr>
          <a:xfrm>
            <a:off x="117676" y="796062"/>
            <a:ext cx="444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Phase 1:  Before Baseline Studies Begin</a:t>
            </a:r>
            <a:endParaRPr lang="en-CA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83F61-A8FE-BA05-28D2-2B7819DC6CE2}"/>
              </a:ext>
            </a:extLst>
          </p:cNvPr>
          <p:cNvSpPr txBox="1"/>
          <p:nvPr/>
        </p:nvSpPr>
        <p:spPr>
          <a:xfrm>
            <a:off x="83178" y="3011949"/>
            <a:ext cx="513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Phase 2:  After Baseline Studies are Complete</a:t>
            </a:r>
            <a:endParaRPr lang="en-CA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9E4B8-384B-89E9-B7E1-FD1673B96552}"/>
              </a:ext>
            </a:extLst>
          </p:cNvPr>
          <p:cNvSpPr txBox="1"/>
          <p:nvPr/>
        </p:nvSpPr>
        <p:spPr>
          <a:xfrm>
            <a:off x="131603" y="58679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Start of NEPA</a:t>
            </a:r>
            <a:endParaRPr lang="en-CA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 descr="A bird standing on a rock&#10;&#10;Description automatically generated">
            <a:extLst>
              <a:ext uri="{FF2B5EF4-FFF2-40B4-BE49-F238E27FC236}">
                <a16:creationId xmlns:a16="http://schemas.microsoft.com/office/drawing/2014/main" id="{10EB559A-F638-A7F7-0BA7-4197897E0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41692"/>
            <a:ext cx="2784310" cy="41764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29A52-6835-7879-4831-A1FA35788C96}"/>
              </a:ext>
            </a:extLst>
          </p:cNvPr>
          <p:cNvSpPr txBox="1"/>
          <p:nvPr/>
        </p:nvSpPr>
        <p:spPr>
          <a:xfrm>
            <a:off x="6007619" y="748236"/>
            <a:ext cx="299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Conversation with proponent.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29C5DF-073F-9E4D-6FD2-6856CA0C2D0D}"/>
              </a:ext>
            </a:extLst>
          </p:cNvPr>
          <p:cNvCxnSpPr>
            <a:cxnSpLocks/>
          </p:cNvCxnSpPr>
          <p:nvPr/>
        </p:nvCxnSpPr>
        <p:spPr>
          <a:xfrm flipH="1">
            <a:off x="5292080" y="980728"/>
            <a:ext cx="792088" cy="2466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EFCD5D-86DA-A68F-E4AD-CFB365CA9768}"/>
              </a:ext>
            </a:extLst>
          </p:cNvPr>
          <p:cNvSpPr txBox="1"/>
          <p:nvPr/>
        </p:nvSpPr>
        <p:spPr>
          <a:xfrm>
            <a:off x="6141682" y="6302838"/>
            <a:ext cx="257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 currently underway…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C11ADF3-CA5A-65A5-133F-ADD16FB473CC}"/>
              </a:ext>
            </a:extLst>
          </p:cNvPr>
          <p:cNvCxnSpPr>
            <a:cxnSpLocks/>
          </p:cNvCxnSpPr>
          <p:nvPr/>
        </p:nvCxnSpPr>
        <p:spPr>
          <a:xfrm>
            <a:off x="3203848" y="4581128"/>
            <a:ext cx="2880320" cy="1944216"/>
          </a:xfrm>
          <a:prstGeom prst="bentConnector3">
            <a:avLst>
              <a:gd name="adj1" fmla="val 8836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533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626" y="507766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Start and Stop of NEPA Clock</a:t>
            </a:r>
            <a:endParaRPr lang="en-CA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069" y="1134536"/>
            <a:ext cx="6696744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For EIS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Date of NOI </a:t>
            </a:r>
          </a:p>
          <a:p>
            <a:pPr lvl="1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  <a:r>
              <a:rPr lang="en-US" sz="1600" i="1" dirty="0">
                <a:latin typeface="Roboto" panose="02000000000000000000" pitchFamily="2" charset="0"/>
                <a:ea typeface="Roboto" panose="02000000000000000000" pitchFamily="2" charset="0"/>
              </a:rPr>
              <a:t>OR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Date of letter notifying proponent of: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Acceptance of APP/POO/POD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Level of NEPA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222DE6E-4265-146C-A308-54074FB60686}"/>
              </a:ext>
            </a:extLst>
          </p:cNvPr>
          <p:cNvSpPr/>
          <p:nvPr/>
        </p:nvSpPr>
        <p:spPr>
          <a:xfrm>
            <a:off x="6948264" y="1412776"/>
            <a:ext cx="360040" cy="158417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3EA77-0B16-F7C1-EFBA-D922C0E89455}"/>
              </a:ext>
            </a:extLst>
          </p:cNvPr>
          <p:cNvSpPr txBox="1"/>
          <p:nvPr/>
        </p:nvSpPr>
        <p:spPr>
          <a:xfrm>
            <a:off x="7367722" y="1806192"/>
            <a:ext cx="1349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Ideally, synchronize the dates.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B8E6C17-85DE-56AC-C347-DBEBC1DF7CD9}"/>
              </a:ext>
            </a:extLst>
          </p:cNvPr>
          <p:cNvSpPr/>
          <p:nvPr/>
        </p:nvSpPr>
        <p:spPr>
          <a:xfrm>
            <a:off x="6940062" y="3163164"/>
            <a:ext cx="360040" cy="158417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14239-2726-9B9D-80B5-D1D197FBAC14}"/>
              </a:ext>
            </a:extLst>
          </p:cNvPr>
          <p:cNvSpPr txBox="1"/>
          <p:nvPr/>
        </p:nvSpPr>
        <p:spPr>
          <a:xfrm>
            <a:off x="7318603" y="3506244"/>
            <a:ext cx="1349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Ideally, synchronize the dates.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45187-834D-2B90-C735-1B5817C56485}"/>
              </a:ext>
            </a:extLst>
          </p:cNvPr>
          <p:cNvSpPr txBox="1"/>
          <p:nvPr/>
        </p:nvSpPr>
        <p:spPr>
          <a:xfrm>
            <a:off x="156626" y="2918017"/>
            <a:ext cx="669674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Roboto" panose="02000000000000000000" pitchFamily="2" charset="0"/>
                <a:ea typeface="Roboto" panose="02000000000000000000" pitchFamily="2" charset="0"/>
              </a:rPr>
              <a:t>For EA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sz="1600" dirty="0">
                <a:latin typeface="Roboto" panose="02000000000000000000" pitchFamily="2" charset="0"/>
                <a:ea typeface="Roboto" panose="02000000000000000000" pitchFamily="2" charset="0"/>
              </a:rPr>
              <a:t>Date of letter notifying proponent of: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CA" sz="1600" dirty="0">
                <a:latin typeface="Roboto" panose="02000000000000000000" pitchFamily="2" charset="0"/>
                <a:ea typeface="Roboto" panose="02000000000000000000" pitchFamily="2" charset="0"/>
              </a:rPr>
              <a:t>Acceptance of APP/POO/POD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CA" sz="1600" dirty="0">
                <a:latin typeface="Roboto" panose="02000000000000000000" pitchFamily="2" charset="0"/>
                <a:ea typeface="Roboto" panose="02000000000000000000" pitchFamily="2" charset="0"/>
              </a:rPr>
              <a:t>Level of NEPA</a:t>
            </a:r>
          </a:p>
          <a:p>
            <a:pPr lvl="2"/>
            <a:r>
              <a:rPr lang="en-CA" sz="1600" i="1" dirty="0">
                <a:latin typeface="Roboto" panose="02000000000000000000" pitchFamily="2" charset="0"/>
                <a:ea typeface="Roboto" panose="02000000000000000000" pitchFamily="2" charset="0"/>
              </a:rPr>
              <a:t>OR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At the start of public involvement for an EA at either scoping or at public review.</a:t>
            </a:r>
            <a:endParaRPr lang="en-CA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 descr="A group of donkeys running in the desert&#10;&#10;Description automatically generated">
            <a:extLst>
              <a:ext uri="{FF2B5EF4-FFF2-40B4-BE49-F238E27FC236}">
                <a16:creationId xmlns:a16="http://schemas.microsoft.com/office/drawing/2014/main" id="{F575808C-1481-B66D-0B5B-08299B0265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2" b="40233"/>
          <a:stretch/>
        </p:blipFill>
        <p:spPr>
          <a:xfrm>
            <a:off x="46710" y="4920641"/>
            <a:ext cx="9050580" cy="173640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882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62068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Page and Time Limitations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328574"/>
            <a:ext cx="8352928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For EIS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1 year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(2 years statutory)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Time extensions permitted if approved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150 pages (300 if complex and approved)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No exceptions allowed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2721FC-5DA8-72DB-71ED-B4901DC7DF8A}"/>
              </a:ext>
            </a:extLst>
          </p:cNvPr>
          <p:cNvSpPr txBox="1"/>
          <p:nvPr/>
        </p:nvSpPr>
        <p:spPr>
          <a:xfrm>
            <a:off x="382628" y="2924944"/>
            <a:ext cx="8352928" cy="13542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For EA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6 months (1 year statutory)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Time extensions permitted if approved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75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pages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No exceptions allowed</a:t>
            </a:r>
          </a:p>
        </p:txBody>
      </p:sp>
      <p:pic>
        <p:nvPicPr>
          <p:cNvPr id="5" name="Picture 4" descr="A group of deer running in a field&#10;&#10;Description automatically generated">
            <a:extLst>
              <a:ext uri="{FF2B5EF4-FFF2-40B4-BE49-F238E27FC236}">
                <a16:creationId xmlns:a16="http://schemas.microsoft.com/office/drawing/2014/main" id="{B9465DD9-8DAE-0319-41B0-36F4AA6F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4" b="25910"/>
          <a:stretch/>
        </p:blipFill>
        <p:spPr>
          <a:xfrm>
            <a:off x="1259632" y="4512910"/>
            <a:ext cx="6264696" cy="19622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068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63E69E-A141-E6DA-1F7A-889D04C8133E}"/>
              </a:ext>
            </a:extLst>
          </p:cNvPr>
          <p:cNvSpPr txBox="1"/>
          <p:nvPr/>
        </p:nvSpPr>
        <p:spPr>
          <a:xfrm>
            <a:off x="107504" y="620688"/>
            <a:ext cx="89289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NV IM 2024-024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Updated Project Management Process for All Internal BLM NV</a:t>
            </a:r>
            <a:r>
              <a:rPr lang="en-US" sz="1800" i="1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NEPA Projects, Attachment 1 – Project Management Process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89EB9-4C29-CFBD-5F8B-41ED024F0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2238"/>
            <a:ext cx="8136904" cy="543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7" y="-27654"/>
            <a:ext cx="9144000" cy="6858000"/>
          </a:xfrm>
          <a:prstGeom prst="rect">
            <a:avLst/>
          </a:prstGeom>
        </p:spPr>
      </p:pic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D4BD9ACE-A2CF-5848-BAF5-02FAF972D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3180"/>
            <a:ext cx="8640960" cy="50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06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2D49B5C-31A4-8C9B-CEBD-E40E41791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5" y="908720"/>
            <a:ext cx="8424936" cy="2813633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6340A93D-DD1E-9B81-3E0D-83D5F02E0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61049"/>
            <a:ext cx="2015097" cy="2615181"/>
          </a:xfrm>
          <a:prstGeom prst="rect">
            <a:avLst/>
          </a:prstGeom>
        </p:spPr>
      </p:pic>
      <p:pic>
        <p:nvPicPr>
          <p:cNvPr id="9" name="Picture 8" descr="A cover of a book&#10;&#10;Description automatically generated">
            <a:extLst>
              <a:ext uri="{FF2B5EF4-FFF2-40B4-BE49-F238E27FC236}">
                <a16:creationId xmlns:a16="http://schemas.microsoft.com/office/drawing/2014/main" id="{493D0A60-B155-553E-0157-618ADA163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61048"/>
            <a:ext cx="2024870" cy="26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20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BC967A901978419FF6481AB20FB3B0" ma:contentTypeVersion="6" ma:contentTypeDescription="Create a new document." ma:contentTypeScope="" ma:versionID="75757fd71fb2e84e8a849ac8ca09e1db">
  <xsd:schema xmlns:xsd="http://www.w3.org/2001/XMLSchema" xmlns:xs="http://www.w3.org/2001/XMLSchema" xmlns:p="http://schemas.microsoft.com/office/2006/metadata/properties" xmlns:ns2="807a730c-3898-4724-a5a1-ae0543563fc1" xmlns:ns3="186c7814-2d56-42d4-bc05-863c7d1a45cc" targetNamespace="http://schemas.microsoft.com/office/2006/metadata/properties" ma:root="true" ma:fieldsID="db7c4b3e1d5ec10103af552f4cc88d49" ns2:_="" ns3:_="">
    <xsd:import namespace="807a730c-3898-4724-a5a1-ae0543563fc1"/>
    <xsd:import namespace="186c7814-2d56-42d4-bc05-863c7d1a45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730c-3898-4724-a5a1-ae0543563f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c7814-2d56-42d4-bc05-863c7d1a45c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DD36D8-7DD1-4B5A-9CA4-C140FE0035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B45FCE-ACA8-4E52-9985-22BF9514DE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7a730c-3898-4724-a5a1-ae0543563fc1"/>
    <ds:schemaRef ds:uri="186c7814-2d56-42d4-bc05-863c7d1a45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935F55-0A86-4B9A-983F-DA3D212BE0CB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807a730c-3898-4724-a5a1-ae0543563fc1"/>
    <ds:schemaRef ds:uri="http://schemas.microsoft.com/office/infopath/2007/PartnerControls"/>
    <ds:schemaRef ds:uri="http://schemas.openxmlformats.org/package/2006/metadata/core-properties"/>
    <ds:schemaRef ds:uri="186c7814-2d56-42d4-bc05-863c7d1a45c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699</Words>
  <Application>Microsoft Office PowerPoint</Application>
  <PresentationFormat>On-screen Show (4:3)</PresentationFormat>
  <Paragraphs>100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Times New Roman</vt:lpstr>
      <vt:lpstr>Roboto Medium</vt:lpstr>
      <vt:lpstr>Wingdings</vt:lpstr>
      <vt:lpstr>Roboto</vt:lpstr>
      <vt:lpstr>Arial</vt:lpstr>
      <vt:lpstr>Courier New</vt:lpstr>
      <vt:lpstr>Segoe UI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Hammari, Joshua</dc:creator>
  <cp:lastModifiedBy>Sherve, Carolyn W</cp:lastModifiedBy>
  <cp:revision>59</cp:revision>
  <dcterms:created xsi:type="dcterms:W3CDTF">2014-11-17T16:44:52Z</dcterms:created>
  <dcterms:modified xsi:type="dcterms:W3CDTF">2024-09-24T23:16:12Z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0x01010058BC967A901978419FF6481AB20FB3B0</vt:lpwstr>
  </property>
  <property fmtid="{D5CDD505-2E9C-101B-9397-08002B2CF9AE}" pid="3" name="_dlc_DocIdItemGuid">
    <vt:lpwstr>f52d6100-1ea1-458d-b65a-8cf1c593610f</vt:lpwstr>
  </property>
</Properties>
</file>