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9"/>
  </p:notesMasterIdLst>
  <p:sldIdLst>
    <p:sldId id="257" r:id="rId4"/>
    <p:sldId id="259" r:id="rId5"/>
    <p:sldId id="256" r:id="rId6"/>
    <p:sldId id="260" r:id="rId7"/>
    <p:sldId id="261" r:id="rId8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 autoAdjust="0"/>
  </p:normalViewPr>
  <p:slideViewPr>
    <p:cSldViewPr snapToGrid="0">
      <p:cViewPr varScale="1">
        <p:scale>
          <a:sx n="79" d="100"/>
          <a:sy n="79" d="100"/>
        </p:scale>
        <p:origin x="3006" y="1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AC6F9-B177-4314-A8FE-C9C76A4A0627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DCDF4-7878-4668-8664-FBF0ED3D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3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SETT will create a map to include in this summary in order to keep all maps looking similar. Please provide us with a description of the LAWGs</a:t>
            </a:r>
            <a:r>
              <a:rPr lang="en-US" baseline="0" dirty="0" smtClean="0"/>
              <a:t> service area, and we can make the map.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DCDF4-7878-4668-8664-FBF0ED3D08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62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add pictures, you may right click on picture, and select change picture.</a:t>
            </a:r>
            <a:r>
              <a:rPr lang="en-US" baseline="0" dirty="0" smtClean="0"/>
              <a:t> Browse to your picture location and select the desired picture. It may need to be stretched to fit to space.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DCDF4-7878-4668-8664-FBF0ED3D08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36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no pictures are available or</a:t>
            </a:r>
            <a:r>
              <a:rPr lang="en-US" baseline="0" dirty="0" smtClean="0"/>
              <a:t> desired, existing pictures and picture title boxes may deleted. Or you can leave them and we will </a:t>
            </a:r>
            <a:r>
              <a:rPr lang="en-US" baseline="0" smtClean="0"/>
              <a:t>delete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DCDF4-7878-4668-8664-FBF0ED3D08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23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DCDF4-7878-4668-8664-FBF0ED3D08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5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30D5-D259-4FEE-889B-1FFCDDBF79F7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0CEF-5C75-4CD9-9705-3DF9A3F9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22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30D5-D259-4FEE-889B-1FFCDDBF79F7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0CEF-5C75-4CD9-9705-3DF9A3F9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2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30D5-D259-4FEE-889B-1FFCDDBF79F7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0CEF-5C75-4CD9-9705-3DF9A3F9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9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7097-7CFC-4738-93A4-4A0AC68361A1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F2A-2640-4255-AD88-F4098FA5C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9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7097-7CFC-4738-93A4-4A0AC68361A1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F2A-2640-4255-AD88-F4098FA5C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72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7097-7CFC-4738-93A4-4A0AC68361A1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F2A-2640-4255-AD88-F4098FA5C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5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7097-7CFC-4738-93A4-4A0AC68361A1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F2A-2640-4255-AD88-F4098FA5C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38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7097-7CFC-4738-93A4-4A0AC68361A1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F2A-2640-4255-AD88-F4098FA5C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95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7097-7CFC-4738-93A4-4A0AC68361A1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F2A-2640-4255-AD88-F4098FA5C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15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7097-7CFC-4738-93A4-4A0AC68361A1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F2A-2640-4255-AD88-F4098FA5C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3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7097-7CFC-4738-93A4-4A0AC68361A1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F2A-2640-4255-AD88-F4098FA5C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1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30D5-D259-4FEE-889B-1FFCDDBF79F7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0CEF-5C75-4CD9-9705-3DF9A3F9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2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7097-7CFC-4738-93A4-4A0AC68361A1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F2A-2640-4255-AD88-F4098FA5C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38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7097-7CFC-4738-93A4-4A0AC68361A1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F2A-2640-4255-AD88-F4098FA5C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57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7097-7CFC-4738-93A4-4A0AC68361A1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F2A-2640-4255-AD88-F4098FA5C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3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F4C0EC5A-F8BC-4286-8E91-506743D4AE02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122CC709-FB60-447F-A929-1639AFE24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9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F4C0EC5A-F8BC-4286-8E91-506743D4AE02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122CC709-FB60-447F-A929-1639AFE24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2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F4C0EC5A-F8BC-4286-8E91-506743D4AE02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122CC709-FB60-447F-A929-1639AFE24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64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F4C0EC5A-F8BC-4286-8E91-506743D4AE02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122CC709-FB60-447F-A929-1639AFE24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22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F4C0EC5A-F8BC-4286-8E91-506743D4AE02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122CC709-FB60-447F-A929-1639AFE24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47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F4C0EC5A-F8BC-4286-8E91-506743D4AE02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122CC709-FB60-447F-A929-1639AFE24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01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F4C0EC5A-F8BC-4286-8E91-506743D4AE02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122CC709-FB60-447F-A929-1639AFE24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1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30D5-D259-4FEE-889B-1FFCDDBF79F7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0CEF-5C75-4CD9-9705-3DF9A3F9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81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F4C0EC5A-F8BC-4286-8E91-506743D4AE02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122CC709-FB60-447F-A929-1639AFE24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92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F4C0EC5A-F8BC-4286-8E91-506743D4AE02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122CC709-FB60-447F-A929-1639AFE24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19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F4C0EC5A-F8BC-4286-8E91-506743D4AE02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122CC709-FB60-447F-A929-1639AFE24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22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F4C0EC5A-F8BC-4286-8E91-506743D4AE02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122CC709-FB60-447F-A929-1639AFE24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1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30D5-D259-4FEE-889B-1FFCDDBF79F7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0CEF-5C75-4CD9-9705-3DF9A3F9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66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30D5-D259-4FEE-889B-1FFCDDBF79F7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0CEF-5C75-4CD9-9705-3DF9A3F9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67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30D5-D259-4FEE-889B-1FFCDDBF79F7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0CEF-5C75-4CD9-9705-3DF9A3F9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2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017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30D5-D259-4FEE-889B-1FFCDDBF79F7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0CEF-5C75-4CD9-9705-3DF9A3F9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0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30D5-D259-4FEE-889B-1FFCDDBF79F7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0CEF-5C75-4CD9-9705-3DF9A3F9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11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930D5-D259-4FEE-889B-1FFCDDBF79F7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0CEF-5C75-4CD9-9705-3DF9A3F9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97097-7CFC-4738-93A4-4A0AC68361A1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29F2A-2640-4255-AD88-F4098FA5C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0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54756" y="857956"/>
            <a:ext cx="555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LAWG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40030" y="382151"/>
            <a:ext cx="6291069" cy="1458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LAWG Name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840863"/>
            <a:ext cx="2537460" cy="7303137"/>
          </a:xfrm>
          <a:prstGeom prst="rect">
            <a:avLst/>
          </a:prstGeom>
          <a:gradFill rotWithShape="1">
            <a:gsLst>
              <a:gs pos="0">
                <a:srgbClr val="0070C0">
                  <a:gamma/>
                  <a:tint val="20000"/>
                  <a:invGamma/>
                </a:srgbClr>
              </a:gs>
              <a:gs pos="1001">
                <a:srgbClr val="CCE3F3"/>
              </a:gs>
              <a:gs pos="1001">
                <a:srgbClr val="CCE3F3"/>
              </a:gs>
              <a:gs pos="73001">
                <a:srgbClr val="66AADA"/>
              </a:gs>
              <a:gs pos="99001">
                <a:srgbClr val="0070C0"/>
              </a:gs>
              <a:gs pos="100000">
                <a:srgbClr val="0070C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Objectives: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Please describe the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lawg’s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mission, objectives and goals.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 smtClean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Upcoming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Events: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Please detail upcoming events with date, place, time, and contact info for event coordinator.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37460" y="1840863"/>
            <a:ext cx="4320540" cy="776606"/>
          </a:xfrm>
          <a:prstGeom prst="rect">
            <a:avLst/>
          </a:prstGeom>
          <a:gradFill rotWithShape="0">
            <a:gsLst>
              <a:gs pos="0">
                <a:srgbClr val="0070C0">
                  <a:gamma/>
                  <a:tint val="20000"/>
                  <a:invGamma/>
                </a:srgbClr>
              </a:gs>
              <a:gs pos="100000">
                <a:srgbClr val="0070C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Service Area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663" y="2617469"/>
            <a:ext cx="4335337" cy="43267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1" y="8378190"/>
            <a:ext cx="2125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Primary Contact</a:t>
            </a:r>
          </a:p>
          <a:p>
            <a:pPr algn="ctr"/>
            <a:r>
              <a:rPr lang="en-US" sz="1200" dirty="0" smtClean="0"/>
              <a:t>Address</a:t>
            </a:r>
          </a:p>
          <a:p>
            <a:pPr algn="ctr"/>
            <a:r>
              <a:rPr lang="en-US" sz="1200" dirty="0" smtClean="0"/>
              <a:t>Phone number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9387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"/>
            <a:ext cx="6858000" cy="1828800"/>
            <a:chOff x="106756200" y="106299000"/>
            <a:chExt cx="6858000" cy="1668625"/>
          </a:xfrm>
          <a:noFill/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06756200" y="106299000"/>
              <a:ext cx="6858000" cy="16686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06984800" y="106390440"/>
              <a:ext cx="6537960" cy="15771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 MT" panose="020B0502020104020203" pitchFamily="34" charset="0"/>
                </a:rPr>
                <a:t>Significant Achievements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1" y="1828801"/>
            <a:ext cx="2522687" cy="7333932"/>
          </a:xfrm>
          <a:prstGeom prst="rect">
            <a:avLst/>
          </a:prstGeom>
          <a:gradFill rotWithShape="1">
            <a:gsLst>
              <a:gs pos="0">
                <a:srgbClr val="0070C0">
                  <a:gamma/>
                  <a:tint val="20000"/>
                  <a:invGamma/>
                </a:srgbClr>
              </a:gs>
              <a:gs pos="1001">
                <a:srgbClr val="CCE3F3"/>
              </a:gs>
              <a:gs pos="1001">
                <a:srgbClr val="CCE3F3"/>
              </a:gs>
              <a:gs pos="73001">
                <a:srgbClr val="66AADA"/>
              </a:gs>
              <a:gs pos="99001">
                <a:srgbClr val="0070C0"/>
              </a:gs>
              <a:gs pos="100000">
                <a:srgbClr val="0070C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Please detail past projects, achievements, and actions that would be noteworthy.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A suggested format: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Sept-Nov, 2011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North Fork Population Management Unit Assessment completed.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Categorize sage grouse  habitat based on ecological site descriptions.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Sept-Nov,  2009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Tuscarora Population Management Unit Assessment completed.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"/>
            <a:ext cx="6858000" cy="1828800"/>
            <a:chOff x="106756200" y="106299000"/>
            <a:chExt cx="6858000" cy="1668625"/>
          </a:xfrm>
          <a:noFill/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06756200" y="106299000"/>
              <a:ext cx="6858000" cy="16686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06984800" y="106390440"/>
              <a:ext cx="6537960" cy="15771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 MT" panose="020B0502020104020203" pitchFamily="34" charset="0"/>
                </a:rPr>
                <a:t>Activities To</a:t>
              </a:r>
              <a:r>
                <a:rPr kumimoji="0" lang="en-US" altLang="en-US" sz="48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 MT" panose="020B0502020104020203" pitchFamily="34" charset="0"/>
                </a:rPr>
                <a:t> Date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1" y="1828801"/>
            <a:ext cx="2522687" cy="7333932"/>
          </a:xfrm>
          <a:prstGeom prst="rect">
            <a:avLst/>
          </a:prstGeom>
          <a:gradFill rotWithShape="1">
            <a:gsLst>
              <a:gs pos="0">
                <a:srgbClr val="0070C0">
                  <a:gamma/>
                  <a:tint val="20000"/>
                  <a:invGamma/>
                </a:srgbClr>
              </a:gs>
              <a:gs pos="1001">
                <a:srgbClr val="CCE3F3"/>
              </a:gs>
              <a:gs pos="1001">
                <a:srgbClr val="CCE3F3"/>
              </a:gs>
              <a:gs pos="73001">
                <a:srgbClr val="66AADA"/>
              </a:gs>
              <a:gs pos="99001">
                <a:srgbClr val="0070C0"/>
              </a:gs>
              <a:gs pos="100000">
                <a:srgbClr val="0070C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u="sng" dirty="0" smtClean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u="sng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Project Description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Please detail projects undertaken in</a:t>
            </a:r>
            <a:r>
              <a:rPr kumimoji="0" lang="en-US" altLang="en-US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2017, objectives, goals, and results. Please include any before and after photos.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Project date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Project title.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Description of project goals, objectives, and results.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10465" y="6065682"/>
            <a:ext cx="4347534" cy="898526"/>
          </a:xfrm>
          <a:prstGeom prst="rect">
            <a:avLst/>
          </a:prstGeom>
          <a:gradFill rotWithShape="0">
            <a:gsLst>
              <a:gs pos="0">
                <a:srgbClr val="0070C0">
                  <a:gamma/>
                  <a:tint val="20000"/>
                  <a:invGamma/>
                </a:srgbClr>
              </a:gs>
              <a:gs pos="100000">
                <a:srgbClr val="0070C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Picture title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7879" y="3840333"/>
            <a:ext cx="2190119" cy="222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0464" y="6958014"/>
            <a:ext cx="2177895" cy="217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03" y="6945644"/>
            <a:ext cx="2177895" cy="2190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41" y="3844611"/>
            <a:ext cx="2188364" cy="2221071"/>
          </a:xfrm>
          <a:prstGeom prst="rect">
            <a:avLst/>
          </a:prstGeom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10465" y="2960371"/>
            <a:ext cx="4347535" cy="898526"/>
          </a:xfrm>
          <a:prstGeom prst="rect">
            <a:avLst/>
          </a:prstGeom>
          <a:gradFill rotWithShape="0">
            <a:gsLst>
              <a:gs pos="0">
                <a:srgbClr val="0070C0">
                  <a:gamma/>
                  <a:tint val="20000"/>
                  <a:invGamma/>
                </a:srgbClr>
              </a:gs>
              <a:gs pos="100000">
                <a:srgbClr val="0070C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Picture title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5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"/>
            <a:ext cx="6858000" cy="1828800"/>
            <a:chOff x="106756200" y="106299000"/>
            <a:chExt cx="6858000" cy="1668625"/>
          </a:xfrm>
          <a:noFill/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06756200" y="106299000"/>
              <a:ext cx="6858000" cy="16686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06984800" y="106390440"/>
              <a:ext cx="6537960" cy="15771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800" dirty="0" smtClean="0">
                  <a:solidFill>
                    <a:srgbClr val="000000"/>
                  </a:solidFill>
                  <a:latin typeface="Gill Sans MT" panose="020B0502020104020203" pitchFamily="34" charset="0"/>
                </a:rPr>
                <a:t>Future</a:t>
              </a:r>
              <a:r>
                <a:rPr kumimoji="0" lang="en-US" altLang="en-US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 MT" panose="020B0502020104020203" pitchFamily="34" charset="0"/>
                </a:rPr>
                <a:t> </a:t>
              </a:r>
              <a:r>
                <a:rPr lang="en-US" altLang="en-US" sz="4800" dirty="0" smtClean="0">
                  <a:solidFill>
                    <a:srgbClr val="000000"/>
                  </a:solidFill>
                  <a:latin typeface="Gill Sans MT" panose="020B0502020104020203" pitchFamily="34" charset="0"/>
                </a:rPr>
                <a:t>Goals</a:t>
              </a:r>
              <a:r>
                <a:rPr kumimoji="0" lang="en-US" altLang="en-US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 MT" panose="020B0502020104020203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1" y="1828801"/>
            <a:ext cx="2522687" cy="7333932"/>
          </a:xfrm>
          <a:prstGeom prst="rect">
            <a:avLst/>
          </a:prstGeom>
          <a:gradFill rotWithShape="1">
            <a:gsLst>
              <a:gs pos="0">
                <a:srgbClr val="0070C0">
                  <a:gamma/>
                  <a:tint val="20000"/>
                  <a:invGamma/>
                </a:srgbClr>
              </a:gs>
              <a:gs pos="1001">
                <a:srgbClr val="CCE3F3"/>
              </a:gs>
              <a:gs pos="1001">
                <a:srgbClr val="CCE3F3"/>
              </a:gs>
              <a:gs pos="73001">
                <a:srgbClr val="66AADA"/>
              </a:gs>
              <a:gs pos="99001">
                <a:srgbClr val="0070C0"/>
              </a:gs>
              <a:gs pos="100000">
                <a:srgbClr val="0070C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u="sng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Goals and objectives for Future Actions: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Please detail projects planned for</a:t>
            </a:r>
            <a:r>
              <a:rPr kumimoji="0" lang="en-US" altLang="en-US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the future</a:t>
            </a:r>
            <a:r>
              <a:rPr kumimoji="0" lang="en-US" altLang="en-US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, objectives, goals, and anticipated results. Please include any photos regarding the efforts, if any are available.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Project date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Project title.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Description of project goals, objectives, and results.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10465" y="2960371"/>
            <a:ext cx="4347535" cy="898526"/>
          </a:xfrm>
          <a:prstGeom prst="rect">
            <a:avLst/>
          </a:prstGeom>
          <a:gradFill rotWithShape="0">
            <a:gsLst>
              <a:gs pos="0">
                <a:srgbClr val="0070C0">
                  <a:gamma/>
                  <a:tint val="20000"/>
                  <a:invGamma/>
                </a:srgbClr>
              </a:gs>
              <a:gs pos="100000">
                <a:srgbClr val="0070C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Picture title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10465" y="6065682"/>
            <a:ext cx="4347534" cy="898526"/>
          </a:xfrm>
          <a:prstGeom prst="rect">
            <a:avLst/>
          </a:prstGeom>
          <a:gradFill rotWithShape="0">
            <a:gsLst>
              <a:gs pos="0">
                <a:srgbClr val="0070C0">
                  <a:gamma/>
                  <a:tint val="20000"/>
                  <a:invGamma/>
                </a:srgbClr>
              </a:gs>
              <a:gs pos="100000">
                <a:srgbClr val="0070C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Picture title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7879" y="3840333"/>
            <a:ext cx="2190119" cy="222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0464" y="6958014"/>
            <a:ext cx="2177895" cy="217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03" y="6945644"/>
            <a:ext cx="2177895" cy="2190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41" y="3844611"/>
            <a:ext cx="2188364" cy="222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"/>
            <a:ext cx="6858000" cy="1828800"/>
            <a:chOff x="106756200" y="106299000"/>
            <a:chExt cx="6858000" cy="1668625"/>
          </a:xfrm>
          <a:noFill/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06756200" y="106299000"/>
              <a:ext cx="6858000" cy="16686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06984800" y="106390440"/>
              <a:ext cx="6537960" cy="15771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800" dirty="0" smtClean="0">
                  <a:solidFill>
                    <a:srgbClr val="000000"/>
                  </a:solidFill>
                  <a:latin typeface="Gill Sans MT" panose="020B0502020104020203" pitchFamily="34" charset="0"/>
                </a:rPr>
                <a:t>Resource Needs</a:t>
              </a:r>
              <a:r>
                <a:rPr kumimoji="0" lang="en-US" altLang="en-US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 MT" panose="020B0502020104020203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1" y="1828801"/>
            <a:ext cx="2522687" cy="7333932"/>
          </a:xfrm>
          <a:prstGeom prst="rect">
            <a:avLst/>
          </a:prstGeom>
          <a:gradFill rotWithShape="1">
            <a:gsLst>
              <a:gs pos="0">
                <a:srgbClr val="0070C0">
                  <a:gamma/>
                  <a:tint val="20000"/>
                  <a:invGamma/>
                </a:srgbClr>
              </a:gs>
              <a:gs pos="1001">
                <a:srgbClr val="CCE3F3"/>
              </a:gs>
              <a:gs pos="1001">
                <a:srgbClr val="CCE3F3"/>
              </a:gs>
              <a:gs pos="73001">
                <a:srgbClr val="66AADA"/>
              </a:gs>
              <a:gs pos="99001">
                <a:srgbClr val="0070C0"/>
              </a:gs>
              <a:gs pos="100000">
                <a:srgbClr val="0070C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Please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detail the obstacles and resources needed to make the LAWG more successful. This could include funding, volunteers, information, coordination with other agencies, etc.  Provide the list in a bulleted form. 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0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344</Words>
  <Application>Microsoft Office PowerPoint</Application>
  <PresentationFormat>Letter Paper (8.5x11 in)</PresentationFormat>
  <Paragraphs>69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Gill Sans MT</vt:lpstr>
      <vt:lpstr>Symbol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NV Division of Water Resources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Ethan Mower</dc:creator>
  <cp:lastModifiedBy>Ethan Mower</cp:lastModifiedBy>
  <cp:revision>18</cp:revision>
  <dcterms:created xsi:type="dcterms:W3CDTF">2018-07-03T22:51:56Z</dcterms:created>
  <dcterms:modified xsi:type="dcterms:W3CDTF">2018-08-06T16:21:22Z</dcterms:modified>
</cp:coreProperties>
</file>